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03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Virtual Tailor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Revolutionising custom fit through intelligent data strategy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AD8BBE-EE3F-02F8-444D-0DD71A3C156A}"/>
              </a:ext>
            </a:extLst>
          </p:cNvPr>
          <p:cNvSpPr/>
          <p:nvPr/>
        </p:nvSpPr>
        <p:spPr>
          <a:xfrm>
            <a:off x="5558319" y="7643973"/>
            <a:ext cx="9072081" cy="58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608" y="530066"/>
            <a:ext cx="7009209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Steps: Building Together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867370" y="1927265"/>
            <a:ext cx="192643" cy="1206698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4608" y="1800820"/>
            <a:ext cx="578168" cy="578168"/>
          </a:xfrm>
          <a:prstGeom prst="roundRect">
            <a:avLst>
              <a:gd name="adj" fmla="val 790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150" y="1945362"/>
            <a:ext cx="289084" cy="2890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45419" y="1830824"/>
            <a:ext cx="291977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Partnership Engagement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445419" y="2324695"/>
            <a:ext cx="632210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Collaborate with pilot retailers and tailoring houses to refine the product-market fit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156454" y="3615809"/>
            <a:ext cx="192643" cy="1206698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63692" y="3489365"/>
            <a:ext cx="578168" cy="578168"/>
          </a:xfrm>
          <a:prstGeom prst="roundRect">
            <a:avLst>
              <a:gd name="adj" fmla="val 790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34" y="3633907"/>
            <a:ext cx="289084" cy="2890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34503" y="3519368"/>
            <a:ext cx="288809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Beta Testing Programme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734503" y="4013240"/>
            <a:ext cx="603301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controlled trials across diverse demographics to validate accuracy and user experience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1445538" y="5304353"/>
            <a:ext cx="192643" cy="1206698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252776" y="5177909"/>
            <a:ext cx="578168" cy="578168"/>
          </a:xfrm>
          <a:prstGeom prst="roundRect">
            <a:avLst>
              <a:gd name="adj" fmla="val 790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7318" y="5322451"/>
            <a:ext cx="289084" cy="2890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023586" y="5207913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Launch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2023586" y="5701784"/>
            <a:ext cx="574393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platform with robust infrastructure, compliance certifications, and strategic go-to-market execution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74608" y="6727984"/>
            <a:ext cx="306026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Ready to revolutionise fit?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674608" y="7221855"/>
            <a:ext cx="70929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us in creating the future of personalised fashion</a:t>
            </a:r>
            <a:endParaRPr lang="en-US" sz="15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5435" y="1638181"/>
            <a:ext cx="5717858" cy="32154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48EEAB6-25A4-F4D6-B1EE-E739731841E0}"/>
              </a:ext>
            </a:extLst>
          </p:cNvPr>
          <p:cNvSpPr/>
          <p:nvPr/>
        </p:nvSpPr>
        <p:spPr>
          <a:xfrm>
            <a:off x="6801492" y="7643973"/>
            <a:ext cx="7828908" cy="58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EC956B-4A4D-77DD-F61D-635C7CA6AE94}"/>
              </a:ext>
            </a:extLst>
          </p:cNvPr>
          <p:cNvSpPr txBox="1"/>
          <p:nvPr/>
        </p:nvSpPr>
        <p:spPr>
          <a:xfrm>
            <a:off x="2383604" y="2003461"/>
            <a:ext cx="86508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Thank you!!</a:t>
            </a:r>
            <a:endParaRPr lang="en-IN" sz="1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D65CD2-F9B1-829B-01E4-BC80652DA8D5}"/>
              </a:ext>
            </a:extLst>
          </p:cNvPr>
          <p:cNvSpPr/>
          <p:nvPr/>
        </p:nvSpPr>
        <p:spPr>
          <a:xfrm>
            <a:off x="5558319" y="7643973"/>
            <a:ext cx="9072081" cy="58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79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3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Executive Summary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93790" y="1937742"/>
            <a:ext cx="3664744" cy="3136702"/>
          </a:xfrm>
          <a:prstGeom prst="roundRect">
            <a:avLst>
              <a:gd name="adj" fmla="val 3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172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Vision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662595"/>
            <a:ext cx="319587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smartphone cameras into precision measurement tools using computer vision and machine learning for perfect-fit garments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1937742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172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Value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2662595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 costly alterations, reduce returns by 65%, and scale personalised tailoring to millions whilst maintaining data privacy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0125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35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Compliance First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2611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on GDPR, CCPA standards with AES-256 encryption, ensuring responsible AI practices and transparent user consent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175"/>
            <a:ext cx="6666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Market Opportunity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4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Industry Pain Points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7607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tailoring requires multiple in-person visits, limiting scalability and customer reach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8117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fashion faces 30-40% return rates due to poor fit, costing retailers billions annually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8627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measurements are expensive, time-consuming, and inconsistent across different tailors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9137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Emerging markets lack access to quality tailoring services despite growing purchasing power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959096" y="2436614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$350B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9797415" y="3468410"/>
            <a:ext cx="3208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Tailoring Market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959096" y="4049554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Projected by 2028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959096" y="4979432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40%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9983986" y="6011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Return Rate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959096" y="6592372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Due to sizing issues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52420-9FE4-071D-3CDF-EAB55E7EAC81}"/>
              </a:ext>
            </a:extLst>
          </p:cNvPr>
          <p:cNvSpPr/>
          <p:nvPr/>
        </p:nvSpPr>
        <p:spPr>
          <a:xfrm>
            <a:off x="123291" y="7643973"/>
            <a:ext cx="14507110" cy="58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It Works: Capture to Garment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8" y="2340293"/>
            <a:ext cx="1114425" cy="1997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7408" y="256317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Capture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17408" y="3045143"/>
            <a:ext cx="6246495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guidance system directs users through pose sequences whilst validating camera angle and distance in real-time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98" y="4337804"/>
            <a:ext cx="1114425" cy="16409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7408" y="4560689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17408" y="5042654"/>
            <a:ext cx="624649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vision models extract 40+ body measurements with millimetre precision using calibration algorithms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98" y="5978723"/>
            <a:ext cx="1114425" cy="16409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7408" y="620160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Perfect Fit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17408" y="6683573"/>
            <a:ext cx="624649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Measurements integrate directly with tailoring systems for personalised pattern generation and production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040" y="552331"/>
            <a:ext cx="6908840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 Architecture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01040" y="1578769"/>
            <a:ext cx="6514028" cy="2410897"/>
          </a:xfrm>
          <a:prstGeom prst="roundRect">
            <a:avLst>
              <a:gd name="adj" fmla="val 349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08923" y="1786652"/>
            <a:ext cx="600908" cy="600908"/>
          </a:xfrm>
          <a:prstGeom prst="roundRect">
            <a:avLst>
              <a:gd name="adj" fmla="val 1521545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182" y="1951911"/>
            <a:ext cx="270391" cy="2703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8923" y="2587823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Data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08923" y="3020854"/>
            <a:ext cx="609826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Body images captured via front/side angles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08923" y="3461385"/>
            <a:ext cx="609826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 reference photos for style preferences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5332" y="1578769"/>
            <a:ext cx="6514028" cy="2410897"/>
          </a:xfrm>
          <a:prstGeom prst="roundRect">
            <a:avLst>
              <a:gd name="adj" fmla="val 349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23215" y="1786652"/>
            <a:ext cx="600908" cy="600908"/>
          </a:xfrm>
          <a:prstGeom prst="roundRect">
            <a:avLst>
              <a:gd name="adj" fmla="val 15215450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8473" y="1951911"/>
            <a:ext cx="270391" cy="2703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3215" y="2587823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Measurement Data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23215" y="3020854"/>
            <a:ext cx="609826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40+ body dimensions extracted automatically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623215" y="3461385"/>
            <a:ext cx="609826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validation metrics and confidence scores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701040" y="4189928"/>
            <a:ext cx="6514028" cy="2410897"/>
          </a:xfrm>
          <a:prstGeom prst="roundRect">
            <a:avLst>
              <a:gd name="adj" fmla="val 349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08923" y="4397812"/>
            <a:ext cx="600908" cy="600908"/>
          </a:xfrm>
          <a:prstGeom prst="roundRect">
            <a:avLst>
              <a:gd name="adj" fmla="val 15215450"/>
            </a:avLst>
          </a:prstGeom>
          <a:solidFill>
            <a:srgbClr val="4950BC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182" y="4563070"/>
            <a:ext cx="270391" cy="27039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08923" y="5198983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 Metadata</a:t>
            </a:r>
            <a:endParaRPr lang="en-US" sz="1950" dirty="0"/>
          </a:p>
        </p:txBody>
      </p:sp>
      <p:sp>
        <p:nvSpPr>
          <p:cNvPr id="19" name="Text 14"/>
          <p:cNvSpPr/>
          <p:nvPr/>
        </p:nvSpPr>
        <p:spPr>
          <a:xfrm>
            <a:off x="908923" y="5632013"/>
            <a:ext cx="609826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Device specifications for calibration accuracy</a:t>
            </a:r>
            <a:endParaRPr lang="en-US" sz="1550" dirty="0"/>
          </a:p>
        </p:txBody>
      </p:sp>
      <p:sp>
        <p:nvSpPr>
          <p:cNvPr id="20" name="Text 15"/>
          <p:cNvSpPr/>
          <p:nvPr/>
        </p:nvSpPr>
        <p:spPr>
          <a:xfrm>
            <a:off x="908923" y="6072545"/>
            <a:ext cx="609826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Lighting conditions and camera parameters</a:t>
            </a:r>
            <a:endParaRPr lang="en-US" sz="1550" dirty="0"/>
          </a:p>
        </p:txBody>
      </p:sp>
      <p:sp>
        <p:nvSpPr>
          <p:cNvPr id="21" name="Shape 16"/>
          <p:cNvSpPr/>
          <p:nvPr/>
        </p:nvSpPr>
        <p:spPr>
          <a:xfrm>
            <a:off x="7415332" y="4189928"/>
            <a:ext cx="6514028" cy="2410897"/>
          </a:xfrm>
          <a:prstGeom prst="roundRect">
            <a:avLst>
              <a:gd name="adj" fmla="val 349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7623215" y="4397812"/>
            <a:ext cx="600908" cy="600908"/>
          </a:xfrm>
          <a:prstGeom prst="roundRect">
            <a:avLst>
              <a:gd name="adj" fmla="val 15215450"/>
            </a:avLst>
          </a:prstGeom>
          <a:solidFill>
            <a:srgbClr val="4950BC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8473" y="4563070"/>
            <a:ext cx="270391" cy="270391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623215" y="5198983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Interaction Data</a:t>
            </a:r>
            <a:endParaRPr lang="en-US" sz="1950" dirty="0"/>
          </a:p>
        </p:txBody>
      </p:sp>
      <p:sp>
        <p:nvSpPr>
          <p:cNvPr id="25" name="Text 19"/>
          <p:cNvSpPr/>
          <p:nvPr/>
        </p:nvSpPr>
        <p:spPr>
          <a:xfrm>
            <a:off x="7623215" y="5632013"/>
            <a:ext cx="609826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feedback on fit accuracy</a:t>
            </a:r>
            <a:endParaRPr lang="en-US" sz="1550" dirty="0"/>
          </a:p>
        </p:txBody>
      </p:sp>
      <p:sp>
        <p:nvSpPr>
          <p:cNvPr id="26" name="Text 20"/>
          <p:cNvSpPr/>
          <p:nvPr/>
        </p:nvSpPr>
        <p:spPr>
          <a:xfrm>
            <a:off x="7623215" y="6072545"/>
            <a:ext cx="609826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performance analytics for continuous improvement</a:t>
            </a:r>
            <a:endParaRPr lang="en-US" sz="1550" dirty="0"/>
          </a:p>
        </p:txBody>
      </p:sp>
      <p:sp>
        <p:nvSpPr>
          <p:cNvPr id="27" name="Shape 21"/>
          <p:cNvSpPr/>
          <p:nvPr/>
        </p:nvSpPr>
        <p:spPr>
          <a:xfrm>
            <a:off x="701040" y="6826091"/>
            <a:ext cx="13228320" cy="851059"/>
          </a:xfrm>
          <a:prstGeom prst="roundRect">
            <a:avLst>
              <a:gd name="adj" fmla="val 9885"/>
            </a:avLst>
          </a:prstGeom>
          <a:solidFill>
            <a:srgbClr val="C7C9EA"/>
          </a:solidFill>
          <a:ln/>
        </p:spPr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303" y="7129701"/>
            <a:ext cx="250269" cy="200263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1351836" y="7076361"/>
            <a:ext cx="1237726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data collection occurs with explicit user consent and transparent disclosure of usage purposes</a:t>
            </a:r>
            <a:endParaRPr lang="en-US" sz="15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FB5FB9-17F7-A7F7-66CF-2D5B29B77CB4}"/>
              </a:ext>
            </a:extLst>
          </p:cNvPr>
          <p:cNvSpPr/>
          <p:nvPr/>
        </p:nvSpPr>
        <p:spPr>
          <a:xfrm>
            <a:off x="92467" y="7643973"/>
            <a:ext cx="14537933" cy="58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8861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4202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&amp; Storage Framework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883235" y="949523"/>
            <a:ext cx="155221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Multi-Layer Protection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883235" y="1254204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850" dirty="0"/>
          </a:p>
        </p:txBody>
      </p:sp>
      <p:sp>
        <p:nvSpPr>
          <p:cNvPr id="6" name="Shape 3"/>
          <p:cNvSpPr/>
          <p:nvPr/>
        </p:nvSpPr>
        <p:spPr>
          <a:xfrm>
            <a:off x="5883235" y="1431608"/>
            <a:ext cx="4036814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5883235" y="151876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Encryption at Rest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883235" y="1809274"/>
            <a:ext cx="40368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AES-256 encryption for all stored images and measurement data with key rotation protocols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883235" y="2370534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5883235" y="2547938"/>
            <a:ext cx="4036814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5883235" y="2635091"/>
            <a:ext cx="145303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Transmission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5883235" y="2925604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TLS 1.3 for all data transfers between devices and cloud infrastructure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5883235" y="3305413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850" dirty="0"/>
          </a:p>
        </p:txBody>
      </p:sp>
      <p:sp>
        <p:nvSpPr>
          <p:cNvPr id="14" name="Shape 11"/>
          <p:cNvSpPr/>
          <p:nvPr/>
        </p:nvSpPr>
        <p:spPr>
          <a:xfrm>
            <a:off x="5883235" y="3482816"/>
            <a:ext cx="4036814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5883235" y="356997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 Controls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5883235" y="3860483"/>
            <a:ext cx="40368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permissions ensuring only authorised personnel access specific data categories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5883235" y="4421743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850" dirty="0"/>
          </a:p>
        </p:txBody>
      </p:sp>
      <p:sp>
        <p:nvSpPr>
          <p:cNvPr id="18" name="Shape 15"/>
          <p:cNvSpPr/>
          <p:nvPr/>
        </p:nvSpPr>
        <p:spPr>
          <a:xfrm>
            <a:off x="5883235" y="4599146"/>
            <a:ext cx="4036814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5883235" y="468630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Audit Trails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883235" y="4976813"/>
            <a:ext cx="40368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logging of all data access and modification events for compliance verification</a:t>
            </a:r>
            <a:endParaRPr lang="en-US" sz="850" dirty="0"/>
          </a:p>
        </p:txBody>
      </p:sp>
      <p:sp>
        <p:nvSpPr>
          <p:cNvPr id="21" name="Text 18"/>
          <p:cNvSpPr/>
          <p:nvPr/>
        </p:nvSpPr>
        <p:spPr>
          <a:xfrm>
            <a:off x="11525131" y="170080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99.9%</a:t>
            </a:r>
            <a:endParaRPr lang="en-US" sz="220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136" y="992029"/>
            <a:ext cx="1701165" cy="1701165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11513939" y="28348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Uptime SLA</a:t>
            </a:r>
            <a:endParaRPr lang="en-US" sz="1100" dirty="0"/>
          </a:p>
        </p:txBody>
      </p:sp>
      <p:sp>
        <p:nvSpPr>
          <p:cNvPr id="24" name="Text 20"/>
          <p:cNvSpPr/>
          <p:nvPr/>
        </p:nvSpPr>
        <p:spPr>
          <a:xfrm>
            <a:off x="10204371" y="3125391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 reliability</a:t>
            </a:r>
            <a:endParaRPr lang="en-US" sz="850" dirty="0"/>
          </a:p>
        </p:txBody>
      </p:sp>
      <p:sp>
        <p:nvSpPr>
          <p:cNvPr id="25" name="Text 21"/>
          <p:cNvSpPr/>
          <p:nvPr/>
        </p:nvSpPr>
        <p:spPr>
          <a:xfrm>
            <a:off x="11525131" y="427077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&lt;100ms</a:t>
            </a:r>
            <a:endParaRPr lang="en-US" sz="220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136" y="3561993"/>
            <a:ext cx="1701165" cy="1701165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11513939" y="540484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Response Time</a:t>
            </a:r>
            <a:endParaRPr lang="en-US" sz="1100" dirty="0"/>
          </a:p>
        </p:txBody>
      </p:sp>
      <p:sp>
        <p:nvSpPr>
          <p:cNvPr id="28" name="Text 23"/>
          <p:cNvSpPr/>
          <p:nvPr/>
        </p:nvSpPr>
        <p:spPr>
          <a:xfrm>
            <a:off x="10204371" y="5695355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processing</a:t>
            </a:r>
            <a:endParaRPr lang="en-US" sz="850" dirty="0"/>
          </a:p>
        </p:txBody>
      </p:sp>
      <p:sp>
        <p:nvSpPr>
          <p:cNvPr id="29" name="Text 24"/>
          <p:cNvSpPr/>
          <p:nvPr/>
        </p:nvSpPr>
        <p:spPr>
          <a:xfrm>
            <a:off x="11525131" y="684073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2200" dirty="0"/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136" y="6131957"/>
            <a:ext cx="1701165" cy="1701165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11513939" y="797480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Sovereignty</a:t>
            </a:r>
            <a:endParaRPr lang="en-US" sz="1100" dirty="0"/>
          </a:p>
        </p:txBody>
      </p:sp>
      <p:sp>
        <p:nvSpPr>
          <p:cNvPr id="32" name="Text 26"/>
          <p:cNvSpPr/>
          <p:nvPr/>
        </p:nvSpPr>
        <p:spPr>
          <a:xfrm>
            <a:off x="10204371" y="8265319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Regional compliance</a:t>
            </a:r>
            <a:endParaRPr lang="en-US" sz="8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522267-5B3E-A5AA-42E3-5738C7911C6F}"/>
              </a:ext>
            </a:extLst>
          </p:cNvPr>
          <p:cNvSpPr/>
          <p:nvPr/>
        </p:nvSpPr>
        <p:spPr>
          <a:xfrm>
            <a:off x="12822149" y="7643973"/>
            <a:ext cx="1808252" cy="58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115358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Usage: Training World-Class Models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96308"/>
            <a:ext cx="30480" cy="5599271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13621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18963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5119" y="19388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295650" y="1974175"/>
            <a:ext cx="2885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Model Training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464594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Large-scale open datasets combined with synthetic data ensure diverse body type representation and eliminate demographic bias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49710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2571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119" y="32996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350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Inference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3825478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 models process user images locally on-device where possible, minimising cloud dependency and latency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67010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430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45119" y="4472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676763" y="4508063"/>
            <a:ext cx="3504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98482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Opted-in user data refines accuracy across edge cases, with quarterly model updates improving measurement precision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431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6032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45119" y="5645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681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&amp; Insights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9270" y="6171486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Aggregated, anonymised data reveals population trends, helping tailors optimise inventory and sizing strategies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B276EA-1E0F-A364-73AF-20A36E1D0D04}"/>
              </a:ext>
            </a:extLst>
          </p:cNvPr>
          <p:cNvSpPr/>
          <p:nvPr/>
        </p:nvSpPr>
        <p:spPr>
          <a:xfrm>
            <a:off x="1" y="7643973"/>
            <a:ext cx="14630400" cy="58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2803" y="419576"/>
            <a:ext cx="6040160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 &amp; Compliance Excellence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22803" y="1334333"/>
            <a:ext cx="8098393" cy="1338977"/>
          </a:xfrm>
          <a:prstGeom prst="roundRect">
            <a:avLst>
              <a:gd name="adj" fmla="val 5463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522803" y="1319093"/>
            <a:ext cx="8098393" cy="60960"/>
          </a:xfrm>
          <a:prstGeom prst="roundRect">
            <a:avLst>
              <a:gd name="adj" fmla="val 102918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4347984" y="1110377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2405" y="1244798"/>
            <a:ext cx="179189" cy="1791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7348" y="1707713"/>
            <a:ext cx="192524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Transparent Consent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87348" y="2030611"/>
            <a:ext cx="776930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Granular opt-in controls allowing users to separately consent for measurement service versus model improvement contributions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522803" y="3046571"/>
            <a:ext cx="8098393" cy="1338977"/>
          </a:xfrm>
          <a:prstGeom prst="roundRect">
            <a:avLst>
              <a:gd name="adj" fmla="val 5463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522803" y="3031331"/>
            <a:ext cx="8098393" cy="60960"/>
          </a:xfrm>
          <a:prstGeom prst="roundRect">
            <a:avLst>
              <a:gd name="adj" fmla="val 102918"/>
            </a:avLst>
          </a:prstGeom>
          <a:solidFill>
            <a:srgbClr val="4950BC"/>
          </a:solidFill>
          <a:ln/>
        </p:spPr>
      </p:sp>
      <p:sp>
        <p:nvSpPr>
          <p:cNvPr id="12" name="Shape 8"/>
          <p:cNvSpPr/>
          <p:nvPr/>
        </p:nvSpPr>
        <p:spPr>
          <a:xfrm>
            <a:off x="4347984" y="2822615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4950B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2405" y="2957036"/>
            <a:ext cx="179189" cy="1791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87348" y="3419951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Minimisation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687348" y="3742849"/>
            <a:ext cx="776930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images deleted within 24 hours unless explicit consent given; only extracted measurements retained for service delivery</a:t>
            </a:r>
            <a:endParaRPr lang="en-US" sz="1150" dirty="0"/>
          </a:p>
        </p:txBody>
      </p:sp>
      <p:sp>
        <p:nvSpPr>
          <p:cNvPr id="16" name="Shape 11"/>
          <p:cNvSpPr/>
          <p:nvPr/>
        </p:nvSpPr>
        <p:spPr>
          <a:xfrm>
            <a:off x="522803" y="4758809"/>
            <a:ext cx="8098393" cy="1338977"/>
          </a:xfrm>
          <a:prstGeom prst="roundRect">
            <a:avLst>
              <a:gd name="adj" fmla="val 5463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522803" y="4743569"/>
            <a:ext cx="8098393" cy="60960"/>
          </a:xfrm>
          <a:prstGeom prst="roundRect">
            <a:avLst>
              <a:gd name="adj" fmla="val 102918"/>
            </a:avLst>
          </a:prstGeom>
          <a:solidFill>
            <a:srgbClr val="4950BC"/>
          </a:solidFill>
          <a:ln/>
        </p:spPr>
      </p:sp>
      <p:sp>
        <p:nvSpPr>
          <p:cNvPr id="18" name="Shape 13"/>
          <p:cNvSpPr/>
          <p:nvPr/>
        </p:nvSpPr>
        <p:spPr>
          <a:xfrm>
            <a:off x="4347984" y="4534853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4950BC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2405" y="4669274"/>
            <a:ext cx="179189" cy="17918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87348" y="5132189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Standards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687348" y="5455087"/>
            <a:ext cx="776930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GDPR and CCPA compliance with data localisation options and right-to-be-forgotten implementation within 30 days</a:t>
            </a:r>
            <a:endParaRPr lang="en-US" sz="1150" dirty="0"/>
          </a:p>
        </p:txBody>
      </p:sp>
      <p:sp>
        <p:nvSpPr>
          <p:cNvPr id="22" name="Shape 16"/>
          <p:cNvSpPr/>
          <p:nvPr/>
        </p:nvSpPr>
        <p:spPr>
          <a:xfrm>
            <a:off x="522803" y="6471047"/>
            <a:ext cx="8098393" cy="1338977"/>
          </a:xfrm>
          <a:prstGeom prst="roundRect">
            <a:avLst>
              <a:gd name="adj" fmla="val 5463"/>
            </a:avLst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522803" y="6455807"/>
            <a:ext cx="8098393" cy="60960"/>
          </a:xfrm>
          <a:prstGeom prst="roundRect">
            <a:avLst>
              <a:gd name="adj" fmla="val 102918"/>
            </a:avLst>
          </a:prstGeom>
          <a:solidFill>
            <a:srgbClr val="4950BC"/>
          </a:solidFill>
          <a:ln/>
        </p:spPr>
      </p:sp>
      <p:sp>
        <p:nvSpPr>
          <p:cNvPr id="24" name="Shape 18"/>
          <p:cNvSpPr/>
          <p:nvPr/>
        </p:nvSpPr>
        <p:spPr>
          <a:xfrm>
            <a:off x="4347984" y="6247090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4950BC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2405" y="6381512"/>
            <a:ext cx="179189" cy="17918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87348" y="6844427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Ethical AI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687348" y="7167324"/>
            <a:ext cx="776930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bias audits across age, gender, ethnicity, and body type ensure fairness with published diversity metrics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888" y="490180"/>
            <a:ext cx="6561177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Stakeholder Value Proposition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1403628"/>
            <a:ext cx="4312325" cy="43123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888" y="5894189"/>
            <a:ext cx="238506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Retailers &amp; Brands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88" y="6279713"/>
            <a:ext cx="4312325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returns by 65%, eliminate alteration costs, and increase customer lifetime value through perfect-fit satisfaction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978" y="1403628"/>
            <a:ext cx="4312325" cy="43123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58978" y="5894189"/>
            <a:ext cx="2228493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End Customers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158978" y="6279713"/>
            <a:ext cx="4312325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Convenient at-home measurement in under 2 minutes, consistent sizing across brands, and confidence in online purchases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069" y="1403628"/>
            <a:ext cx="4312325" cy="43123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4069" y="5894189"/>
            <a:ext cx="2657356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Tailoring Businesses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94069" y="6279713"/>
            <a:ext cx="4312325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operations without physical constraints, access new markets globally, and focus on craftsmanship over measurement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891302" y="7536180"/>
            <a:ext cx="1311521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"This technology democratises access to custom-fit clothing whilst preserving the artistry of traditional tailoring"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623888" y="7335679"/>
            <a:ext cx="22860" cy="686157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982F2-4EC4-2430-8CBA-13F3114B6F88}"/>
              </a:ext>
            </a:extLst>
          </p:cNvPr>
          <p:cNvSpPr/>
          <p:nvPr/>
        </p:nvSpPr>
        <p:spPr>
          <a:xfrm>
            <a:off x="10718258" y="7643973"/>
            <a:ext cx="3912142" cy="58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674</Words>
  <Application>Microsoft Office PowerPoint</Application>
  <PresentationFormat>Custom</PresentationFormat>
  <Paragraphs>115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Inter</vt:lpstr>
      <vt:lpstr>Arial</vt:lpstr>
      <vt:lpstr>Inter Light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Akshay Kumar</cp:lastModifiedBy>
  <cp:revision>2</cp:revision>
  <dcterms:created xsi:type="dcterms:W3CDTF">2025-12-09T15:08:38Z</dcterms:created>
  <dcterms:modified xsi:type="dcterms:W3CDTF">2025-12-09T15:17:48Z</dcterms:modified>
</cp:coreProperties>
</file>